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98" r:id="rId3"/>
  </p:sldMasterIdLst>
  <p:notesMasterIdLst>
    <p:notesMasterId r:id="rId5"/>
  </p:notesMasterIdLst>
  <p:handoutMasterIdLst>
    <p:handoutMasterId r:id="rId35"/>
  </p:handoutMasterIdLst>
  <p:sldIdLst>
    <p:sldId id="362" r:id="rId4"/>
    <p:sldId id="363" r:id="rId6"/>
    <p:sldId id="369" r:id="rId7"/>
    <p:sldId id="392" r:id="rId8"/>
    <p:sldId id="418" r:id="rId9"/>
    <p:sldId id="419" r:id="rId10"/>
    <p:sldId id="420" r:id="rId11"/>
    <p:sldId id="421" r:id="rId12"/>
    <p:sldId id="428" r:id="rId13"/>
    <p:sldId id="429" r:id="rId14"/>
    <p:sldId id="430" r:id="rId15"/>
    <p:sldId id="431" r:id="rId16"/>
    <p:sldId id="432" r:id="rId17"/>
    <p:sldId id="433" r:id="rId18"/>
    <p:sldId id="434" r:id="rId19"/>
    <p:sldId id="435" r:id="rId20"/>
    <p:sldId id="436" r:id="rId21"/>
    <p:sldId id="437" r:id="rId22"/>
    <p:sldId id="438" r:id="rId23"/>
    <p:sldId id="439" r:id="rId24"/>
    <p:sldId id="440" r:id="rId25"/>
    <p:sldId id="441" r:id="rId26"/>
    <p:sldId id="442" r:id="rId27"/>
    <p:sldId id="443" r:id="rId28"/>
    <p:sldId id="444" r:id="rId29"/>
    <p:sldId id="448" r:id="rId30"/>
    <p:sldId id="449" r:id="rId31"/>
    <p:sldId id="445" r:id="rId32"/>
    <p:sldId id="446" r:id="rId33"/>
    <p:sldId id="447" r:id="rId34"/>
  </p:sldIdLst>
  <p:sldSz cx="12192000" cy="6858000"/>
  <p:notesSz cx="6858000" cy="9144000"/>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6F58"/>
    <a:srgbClr val="01527F"/>
    <a:srgbClr val="011C27"/>
    <a:srgbClr val="FCF7DA"/>
    <a:srgbClr val="DF2123"/>
    <a:srgbClr val="F49E00"/>
    <a:srgbClr val="4256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16" autoAdjust="0"/>
    <p:restoredTop sz="96271"/>
  </p:normalViewPr>
  <p:slideViewPr>
    <p:cSldViewPr snapToGrid="0" snapToObjects="1" showGuides="1">
      <p:cViewPr>
        <p:scale>
          <a:sx n="75" d="100"/>
          <a:sy n="75" d="100"/>
        </p:scale>
        <p:origin x="1710" y="81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96" d="100"/>
        <a:sy n="196"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9" Type="http://schemas.openxmlformats.org/officeDocument/2006/relationships/tags" Target="tags/tag23.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handoutMaster" Target="handoutMasters/handoutMaster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9" name="圆角矩形 8"/>
          <p:cNvSpPr/>
          <p:nvPr userDrawn="1"/>
        </p:nvSpPr>
        <p:spPr>
          <a:xfrm>
            <a:off x="-1251391" y="-411145"/>
            <a:ext cx="1619148" cy="1217525"/>
          </a:xfrm>
          <a:prstGeom prst="roundRect">
            <a:avLst>
              <a:gd name="adj" fmla="val 14907"/>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10" name="圆角矩形 9"/>
          <p:cNvSpPr/>
          <p:nvPr userDrawn="1"/>
        </p:nvSpPr>
        <p:spPr>
          <a:xfrm>
            <a:off x="-580937" y="-335230"/>
            <a:ext cx="1324516" cy="714803"/>
          </a:xfrm>
          <a:prstGeom prst="roundRect">
            <a:avLst>
              <a:gd name="adj" fmla="val 2314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7" name="椭圆 6"/>
          <p:cNvSpPr/>
          <p:nvPr userDrawn="1"/>
        </p:nvSpPr>
        <p:spPr>
          <a:xfrm>
            <a:off x="280387" y="292506"/>
            <a:ext cx="174134" cy="17413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思源黑体" panose="020B0500000000000000" pitchFamily="34" charset="-122"/>
              <a:ea typeface="思源黑体" panose="020B0500000000000000" pitchFamily="34" charset="-122"/>
            </a:endParaRPr>
          </a:p>
        </p:txBody>
      </p:sp>
      <p:sp>
        <p:nvSpPr>
          <p:cNvPr id="11" name="文本框 10"/>
          <p:cNvSpPr txBox="1"/>
          <p:nvPr userDrawn="1"/>
        </p:nvSpPr>
        <p:spPr>
          <a:xfrm>
            <a:off x="744373" y="147940"/>
            <a:ext cx="2839157" cy="523220"/>
          </a:xfrm>
          <a:prstGeom prst="rect">
            <a:avLst/>
          </a:prstGeom>
          <a:noFill/>
        </p:spPr>
        <p:txBody>
          <a:bodyPr wrap="square" rtlCol="0">
            <a:spAutoFit/>
          </a:bodyPr>
          <a:lstStyle/>
          <a:p>
            <a:pPr algn="dist"/>
            <a:r>
              <a:rPr kumimoji="1" lang="zh-CN" altLang="en-US" sz="2800" dirty="0">
                <a:solidFill>
                  <a:schemeClr val="tx1">
                    <a:lumMod val="75000"/>
                    <a:lumOff val="25000"/>
                  </a:schemeClr>
                </a:solidFill>
                <a:latin typeface="造字工房悦黑体验版纤细体" pitchFamily="50" charset="-122"/>
                <a:ea typeface="造字工房悦黑体验版纤细体" pitchFamily="50" charset="-122"/>
              </a:rPr>
              <a:t>请在此输入标题</a:t>
            </a:r>
            <a:endParaRPr kumimoji="1" lang="zh-CN" altLang="en-US" sz="2800" dirty="0">
              <a:solidFill>
                <a:schemeClr val="tx1">
                  <a:lumMod val="75000"/>
                  <a:lumOff val="25000"/>
                </a:schemeClr>
              </a:solidFill>
              <a:latin typeface="造字工房悦黑体验版纤细体" pitchFamily="50" charset="-122"/>
              <a:ea typeface="造字工房悦黑体验版纤细体" pitchFamily="50"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TextBox 2"/>
          <p:cNvSpPr txBox="1"/>
          <p:nvPr userDrawn="1"/>
        </p:nvSpPr>
        <p:spPr>
          <a:xfrm>
            <a:off x="453650" y="0"/>
            <a:ext cx="54006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dirty="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dirty="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dirty="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dirty="0">
              <a:solidFill>
                <a:schemeClr val="tx1">
                  <a:alpha val="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0" Type="http://schemas.openxmlformats.org/officeDocument/2006/relationships/theme" Target="../theme/theme1.xml"/><Relationship Id="rId5" Type="http://schemas.openxmlformats.org/officeDocument/2006/relationships/slideLayout" Target="../slideLayouts/slideLayout5.xml"/><Relationship Id="rId49" Type="http://schemas.openxmlformats.org/officeDocument/2006/relationships/slideLayout" Target="../slideLayouts/slideLayout4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52.xml"/><Relationship Id="rId2" Type="http://schemas.openxmlformats.org/officeDocument/2006/relationships/slideLayout" Target="../slideLayouts/slideLayout51.xml"/><Relationship Id="rId1"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0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Lst>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9.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tags" Target="../tags/tag7.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tags" Target="../tags/tag8.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tags" Target="../tags/tag9.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tags" Target="../tags/tag10.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tags" Target="../tags/tag11.xml"/></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tags" Target="../tags/tag12.xml"/></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tags" Target="../tags/tag13.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image" Target="../media/image14.png"/><Relationship Id="rId1" Type="http://schemas.openxmlformats.org/officeDocument/2006/relationships/tags" Target="../tags/tag14.xml"/></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tags" Target="../tags/tag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9.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tags" Target="../tags/tag16.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xml"/><Relationship Id="rId2" Type="http://schemas.openxmlformats.org/officeDocument/2006/relationships/image" Target="../media/image17.png"/><Relationship Id="rId1" Type="http://schemas.openxmlformats.org/officeDocument/2006/relationships/tags" Target="../tags/tag17.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tags" Target="../tags/tag18.xml"/></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tags" Target="../tags/tag19.xml"/></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1.xml"/><Relationship Id="rId2" Type="http://schemas.openxmlformats.org/officeDocument/2006/relationships/image" Target="../media/image20.png"/><Relationship Id="rId1" Type="http://schemas.openxmlformats.org/officeDocument/2006/relationships/tags" Target="../tags/tag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1.xml"/><Relationship Id="rId2" Type="http://schemas.openxmlformats.org/officeDocument/2006/relationships/image" Target="../media/image21.png"/><Relationship Id="rId1" Type="http://schemas.openxmlformats.org/officeDocument/2006/relationships/tags" Target="../tags/tag21.xml"/></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1.xml"/><Relationship Id="rId2" Type="http://schemas.openxmlformats.org/officeDocument/2006/relationships/image" Target="../media/image22.png"/><Relationship Id="rId1" Type="http://schemas.openxmlformats.org/officeDocument/2006/relationships/tags" Target="../tags/tag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tags" Target="../tags/tag4.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tags" Target="../tags/tag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4505840" y="4161938"/>
            <a:ext cx="3543300"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3" name="圆角矩形 2"/>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5" name="文本框 4"/>
          <p:cNvSpPr txBox="1"/>
          <p:nvPr/>
        </p:nvSpPr>
        <p:spPr>
          <a:xfrm>
            <a:off x="4708327" y="2292704"/>
            <a:ext cx="3138326" cy="369332"/>
          </a:xfrm>
          <a:prstGeom prst="rect">
            <a:avLst/>
          </a:prstGeom>
          <a:noFill/>
        </p:spPr>
        <p:txBody>
          <a:bodyPr wrap="square" rtlCol="0">
            <a:spAutoFit/>
          </a:bodyPr>
          <a:lstStyle/>
          <a:p>
            <a:pPr algn="dist"/>
            <a:r>
              <a:rPr kumimoji="1" lang="en-US" altLang="zh-CN" dirty="0">
                <a:solidFill>
                  <a:schemeClr val="tx1">
                    <a:lumMod val="65000"/>
                    <a:lumOff val="35000"/>
                  </a:schemeClr>
                </a:solidFill>
                <a:cs typeface="+mn-ea"/>
                <a:sym typeface="+mn-lt"/>
              </a:rPr>
              <a:t>MINIMAL</a:t>
            </a:r>
            <a:r>
              <a:rPr kumimoji="1" lang="zh-CN" altLang="en-US" dirty="0">
                <a:solidFill>
                  <a:schemeClr val="tx1">
                    <a:lumMod val="65000"/>
                    <a:lumOff val="35000"/>
                  </a:schemeClr>
                </a:solidFill>
                <a:cs typeface="+mn-ea"/>
                <a:sym typeface="+mn-lt"/>
              </a:rPr>
              <a:t> </a:t>
            </a:r>
            <a:r>
              <a:rPr kumimoji="1" lang="en-US" altLang="zh-CN" dirty="0">
                <a:solidFill>
                  <a:schemeClr val="tx1">
                    <a:lumMod val="65000"/>
                    <a:lumOff val="35000"/>
                  </a:schemeClr>
                </a:solidFill>
                <a:cs typeface="+mn-ea"/>
                <a:sym typeface="+mn-lt"/>
              </a:rPr>
              <a:t>STYLE</a:t>
            </a:r>
            <a:endParaRPr kumimoji="1" lang="zh-CN" altLang="en-US" dirty="0">
              <a:solidFill>
                <a:schemeClr val="tx1">
                  <a:lumMod val="65000"/>
                  <a:lumOff val="35000"/>
                </a:schemeClr>
              </a:solidFill>
              <a:cs typeface="+mn-ea"/>
              <a:sym typeface="+mn-lt"/>
            </a:endParaRPr>
          </a:p>
        </p:txBody>
      </p:sp>
      <p:sp>
        <p:nvSpPr>
          <p:cNvPr id="6" name="文本框 5"/>
          <p:cNvSpPr txBox="1"/>
          <p:nvPr/>
        </p:nvSpPr>
        <p:spPr>
          <a:xfrm>
            <a:off x="3984665" y="2669123"/>
            <a:ext cx="4585649" cy="1322070"/>
          </a:xfrm>
          <a:prstGeom prst="rect">
            <a:avLst/>
          </a:prstGeom>
          <a:noFill/>
        </p:spPr>
        <p:txBody>
          <a:bodyPr wrap="square" rtlCol="0">
            <a:spAutoFit/>
          </a:bodyPr>
          <a:lstStyle/>
          <a:p>
            <a:pPr algn="dist"/>
            <a:r>
              <a:rPr kumimoji="1" lang="en-US" altLang="zh-CN" sz="8000" dirty="0">
                <a:solidFill>
                  <a:schemeClr val="tx1">
                    <a:lumMod val="65000"/>
                    <a:lumOff val="35000"/>
                  </a:schemeClr>
                </a:solidFill>
                <a:cs typeface="+mn-ea"/>
                <a:sym typeface="+mn-lt"/>
              </a:rPr>
              <a:t>WSL</a:t>
            </a:r>
            <a:r>
              <a:rPr kumimoji="1" lang="zh-CN" altLang="en-US" sz="8000" dirty="0">
                <a:solidFill>
                  <a:schemeClr val="tx1">
                    <a:lumMod val="65000"/>
                    <a:lumOff val="35000"/>
                  </a:schemeClr>
                </a:solidFill>
                <a:cs typeface="+mn-ea"/>
                <a:sym typeface="+mn-lt"/>
              </a:rPr>
              <a:t>介绍</a:t>
            </a:r>
            <a:endParaRPr kumimoji="1" lang="zh-CN" altLang="en-US" sz="8000" dirty="0">
              <a:solidFill>
                <a:schemeClr val="tx1">
                  <a:lumMod val="65000"/>
                  <a:lumOff val="35000"/>
                </a:schemeClr>
              </a:solidFill>
              <a:cs typeface="+mn-ea"/>
              <a:sym typeface="+mn-lt"/>
            </a:endParaRPr>
          </a:p>
        </p:txBody>
      </p:sp>
      <p:sp>
        <p:nvSpPr>
          <p:cNvPr id="7" name="文本框 6"/>
          <p:cNvSpPr txBox="1"/>
          <p:nvPr/>
        </p:nvSpPr>
        <p:spPr>
          <a:xfrm>
            <a:off x="4683125" y="4192905"/>
            <a:ext cx="3190875" cy="337185"/>
          </a:xfrm>
          <a:prstGeom prst="rect">
            <a:avLst/>
          </a:prstGeom>
          <a:noFill/>
        </p:spPr>
        <p:txBody>
          <a:bodyPr wrap="square" rtlCol="0">
            <a:spAutoFit/>
          </a:bodyPr>
          <a:lstStyle/>
          <a:p>
            <a:pPr algn="dist"/>
            <a:r>
              <a:rPr kumimoji="1" lang="en-US" altLang="zh-CN" sz="1600" dirty="0">
                <a:solidFill>
                  <a:schemeClr val="bg1"/>
                </a:solidFill>
                <a:cs typeface="+mn-ea"/>
                <a:sym typeface="+mn-lt"/>
              </a:rPr>
              <a:t>20XX</a:t>
            </a:r>
            <a:r>
              <a:rPr kumimoji="1" lang="zh-CN" altLang="en-US" sz="1600" dirty="0">
                <a:solidFill>
                  <a:schemeClr val="bg1"/>
                </a:solidFill>
                <a:cs typeface="+mn-ea"/>
                <a:sym typeface="+mn-lt"/>
              </a:rPr>
              <a:t>年公司</a:t>
            </a:r>
            <a:r>
              <a:rPr kumimoji="1" sz="1600" dirty="0">
                <a:solidFill>
                  <a:schemeClr val="bg1"/>
                </a:solidFill>
                <a:cs typeface="+mn-ea"/>
                <a:sym typeface="+mn-lt"/>
              </a:rPr>
              <a:t>部门工作报告</a:t>
            </a:r>
            <a:endParaRPr kumimoji="1" sz="1600" dirty="0">
              <a:solidFill>
                <a:schemeClr val="bg1"/>
              </a:solidFill>
              <a:cs typeface="+mn-ea"/>
              <a:sym typeface="+mn-lt"/>
            </a:endParaRPr>
          </a:p>
        </p:txBody>
      </p:sp>
      <p:sp>
        <p:nvSpPr>
          <p:cNvPr id="16" name="圆角矩形 15"/>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7" name="椭圆 16"/>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8" name="圆角矩形 17"/>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椭圆 18"/>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500"/>
                                        <p:tgtEl>
                                          <p:spTgt spid="5"/>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checkerboard(across)">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518920" y="-128270"/>
            <a:ext cx="9153525" cy="71151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333500" y="-371475"/>
            <a:ext cx="9525000" cy="76009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333500" y="-371475"/>
            <a:ext cx="9525000" cy="76009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333500" y="-371475"/>
            <a:ext cx="9525000" cy="76009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333500" y="-371475"/>
            <a:ext cx="9525000" cy="76009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381125" y="899795"/>
            <a:ext cx="9429750" cy="50577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381125" y="899795"/>
            <a:ext cx="9429750" cy="50577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381125" y="899795"/>
            <a:ext cx="9429750" cy="50577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381125" y="899795"/>
            <a:ext cx="9429750" cy="50577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2371725" y="547370"/>
            <a:ext cx="7448550" cy="57626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5056822" y="2161376"/>
            <a:ext cx="1941836" cy="39548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5" name="圆角矩形 14"/>
          <p:cNvSpPr/>
          <p:nvPr/>
        </p:nvSpPr>
        <p:spPr>
          <a:xfrm>
            <a:off x="-1199204" y="5818701"/>
            <a:ext cx="4253122" cy="6909975"/>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6" name="文本框 15"/>
          <p:cNvSpPr txBox="1"/>
          <p:nvPr/>
        </p:nvSpPr>
        <p:spPr>
          <a:xfrm>
            <a:off x="5067213" y="1140741"/>
            <a:ext cx="1941836" cy="1015663"/>
          </a:xfrm>
          <a:prstGeom prst="rect">
            <a:avLst/>
          </a:prstGeom>
          <a:noFill/>
        </p:spPr>
        <p:txBody>
          <a:bodyPr wrap="square" rtlCol="0">
            <a:spAutoFit/>
          </a:bodyPr>
          <a:lstStyle/>
          <a:p>
            <a:pPr algn="dist"/>
            <a:r>
              <a:rPr kumimoji="1" lang="zh-CN" altLang="en-US" sz="6000" dirty="0">
                <a:solidFill>
                  <a:schemeClr val="tx1">
                    <a:lumMod val="65000"/>
                    <a:lumOff val="35000"/>
                  </a:schemeClr>
                </a:solidFill>
                <a:cs typeface="+mn-ea"/>
                <a:sym typeface="+mn-lt"/>
              </a:rPr>
              <a:t>目录</a:t>
            </a:r>
            <a:endParaRPr kumimoji="1" lang="zh-CN" altLang="en-US" sz="6000" dirty="0">
              <a:solidFill>
                <a:schemeClr val="tx1">
                  <a:lumMod val="65000"/>
                  <a:lumOff val="35000"/>
                </a:schemeClr>
              </a:solidFill>
              <a:cs typeface="+mn-ea"/>
              <a:sym typeface="+mn-lt"/>
            </a:endParaRPr>
          </a:p>
        </p:txBody>
      </p:sp>
      <p:sp>
        <p:nvSpPr>
          <p:cNvPr id="17" name="文本框 16"/>
          <p:cNvSpPr txBox="1"/>
          <p:nvPr/>
        </p:nvSpPr>
        <p:spPr>
          <a:xfrm>
            <a:off x="5120111" y="2182158"/>
            <a:ext cx="1816201" cy="338554"/>
          </a:xfrm>
          <a:prstGeom prst="rect">
            <a:avLst/>
          </a:prstGeom>
          <a:noFill/>
        </p:spPr>
        <p:txBody>
          <a:bodyPr wrap="square" rtlCol="0">
            <a:spAutoFit/>
          </a:bodyPr>
          <a:lstStyle/>
          <a:p>
            <a:pPr algn="dist"/>
            <a:r>
              <a:rPr kumimoji="1" lang="en-US" altLang="zh-CN" sz="1600" b="1" dirty="0">
                <a:solidFill>
                  <a:schemeClr val="bg1"/>
                </a:solidFill>
                <a:cs typeface="+mn-ea"/>
                <a:sym typeface="+mn-lt"/>
              </a:rPr>
              <a:t>CONTENTS</a:t>
            </a:r>
            <a:endParaRPr kumimoji="1" lang="zh-CN" altLang="en-US" sz="1600" b="1" dirty="0">
              <a:solidFill>
                <a:schemeClr val="bg1"/>
              </a:solidFill>
              <a:cs typeface="+mn-ea"/>
              <a:sym typeface="+mn-lt"/>
            </a:endParaRPr>
          </a:p>
        </p:txBody>
      </p:sp>
      <p:sp>
        <p:nvSpPr>
          <p:cNvPr id="18" name="圆角矩形 17"/>
          <p:cNvSpPr/>
          <p:nvPr/>
        </p:nvSpPr>
        <p:spPr>
          <a:xfrm>
            <a:off x="-1668544" y="4484000"/>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a:off x="2049234" y="5642055"/>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文本框 20"/>
          <p:cNvSpPr txBox="1"/>
          <p:nvPr/>
        </p:nvSpPr>
        <p:spPr>
          <a:xfrm>
            <a:off x="2536160" y="2695070"/>
            <a:ext cx="3129280" cy="2245360"/>
          </a:xfrm>
          <a:prstGeom prst="rect">
            <a:avLst/>
          </a:prstGeom>
          <a:noFill/>
        </p:spPr>
        <p:txBody>
          <a:bodyPr wrap="none" rtlCol="0">
            <a:spAutoFit/>
          </a:bodyPr>
          <a:lstStyle/>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什么是</a:t>
            </a:r>
            <a:r>
              <a:rPr kumimoji="1" lang="en-US" altLang="zh-CN" sz="2800" dirty="0">
                <a:solidFill>
                  <a:schemeClr val="tx1">
                    <a:lumMod val="75000"/>
                    <a:lumOff val="25000"/>
                  </a:schemeClr>
                </a:solidFill>
                <a:cs typeface="+mn-ea"/>
                <a:sym typeface="+mn-lt"/>
              </a:rPr>
              <a:t>WSL</a:t>
            </a:r>
            <a:endParaRPr kumimoji="1" lang="en-US" altLang="zh-CN" sz="2800" dirty="0">
              <a:solidFill>
                <a:schemeClr val="tx1">
                  <a:lumMod val="75000"/>
                  <a:lumOff val="25000"/>
                </a:schemeClr>
              </a:solidFill>
              <a:cs typeface="+mn-ea"/>
              <a:sym typeface="+mn-lt"/>
            </a:endParaRPr>
          </a:p>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endParaRPr kumimoji="1" lang="zh-CN" altLang="en-US" sz="2800" dirty="0">
              <a:solidFill>
                <a:schemeClr val="tx1">
                  <a:lumMod val="75000"/>
                  <a:lumOff val="25000"/>
                </a:schemeClr>
              </a:solidFill>
              <a:cs typeface="+mn-ea"/>
              <a:sym typeface="+mn-lt"/>
            </a:endParaRPr>
          </a:p>
        </p:txBody>
      </p:sp>
      <p:sp>
        <p:nvSpPr>
          <p:cNvPr id="22" name="文本框 21"/>
          <p:cNvSpPr txBox="1"/>
          <p:nvPr/>
        </p:nvSpPr>
        <p:spPr>
          <a:xfrm>
            <a:off x="6325379" y="2695069"/>
            <a:ext cx="3159839" cy="2083584"/>
          </a:xfrm>
          <a:prstGeom prst="rect">
            <a:avLst/>
          </a:prstGeom>
          <a:noFill/>
        </p:spPr>
        <p:txBody>
          <a:bodyPr wrap="none" rtlCol="0">
            <a:spAutoFit/>
          </a:bodyPr>
          <a:lstStyle/>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endParaRPr kumimoji="1" lang="en-US" altLang="zh-CN" sz="2800" dirty="0">
              <a:solidFill>
                <a:schemeClr val="tx1">
                  <a:lumMod val="75000"/>
                  <a:lumOff val="25000"/>
                </a:schemeClr>
              </a:solidFill>
              <a:cs typeface="+mn-ea"/>
              <a:sym typeface="+mn-lt"/>
            </a:endParaRPr>
          </a:p>
          <a:p>
            <a:pPr marL="457200" indent="-457200">
              <a:lnSpc>
                <a:spcPct val="250000"/>
              </a:lnSpc>
              <a:buFont typeface="Arial" panose="020B0604020202020204" pitchFamily="34" charset="0"/>
              <a:buChar char="•"/>
            </a:pPr>
            <a:r>
              <a:rPr kumimoji="1" lang="zh-CN" altLang="en-US" sz="2800" dirty="0">
                <a:solidFill>
                  <a:schemeClr val="tx1">
                    <a:lumMod val="75000"/>
                    <a:lumOff val="25000"/>
                  </a:schemeClr>
                </a:solidFill>
                <a:cs typeface="+mn-ea"/>
                <a:sym typeface="+mn-lt"/>
              </a:rPr>
              <a:t>请在此输入标题</a:t>
            </a:r>
            <a:endParaRPr kumimoji="1" lang="zh-CN" altLang="en-US" sz="2800" dirty="0">
              <a:solidFill>
                <a:schemeClr val="tx1">
                  <a:lumMod val="75000"/>
                  <a:lumOff val="25000"/>
                </a:schemeClr>
              </a:solidFill>
              <a:cs typeface="+mn-ea"/>
              <a:sym typeface="+mn-lt"/>
            </a:endParaRPr>
          </a:p>
        </p:txBody>
      </p:sp>
      <p:sp>
        <p:nvSpPr>
          <p:cNvPr id="23" name="文本框 22"/>
          <p:cNvSpPr txBox="1"/>
          <p:nvPr/>
        </p:nvSpPr>
        <p:spPr>
          <a:xfrm>
            <a:off x="3009377" y="3571932"/>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endParaRPr kumimoji="1" lang="en-GB" altLang="zh-CN" sz="1000" dirty="0">
              <a:solidFill>
                <a:schemeClr val="tx1">
                  <a:lumMod val="50000"/>
                  <a:lumOff val="50000"/>
                </a:schemeClr>
              </a:solidFill>
              <a:cs typeface="+mn-ea"/>
              <a:sym typeface="+mn-lt"/>
            </a:endParaRPr>
          </a:p>
        </p:txBody>
      </p:sp>
      <p:sp>
        <p:nvSpPr>
          <p:cNvPr id="24" name="文本框 23"/>
          <p:cNvSpPr txBox="1"/>
          <p:nvPr/>
        </p:nvSpPr>
        <p:spPr>
          <a:xfrm>
            <a:off x="3009376" y="4654530"/>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endParaRPr kumimoji="1" lang="en-GB" altLang="zh-CN" sz="1000" dirty="0">
              <a:solidFill>
                <a:schemeClr val="tx1">
                  <a:lumMod val="50000"/>
                  <a:lumOff val="50000"/>
                </a:schemeClr>
              </a:solidFill>
              <a:cs typeface="+mn-ea"/>
              <a:sym typeface="+mn-lt"/>
            </a:endParaRPr>
          </a:p>
        </p:txBody>
      </p:sp>
      <p:sp>
        <p:nvSpPr>
          <p:cNvPr id="25" name="文本框 24"/>
          <p:cNvSpPr txBox="1"/>
          <p:nvPr/>
        </p:nvSpPr>
        <p:spPr>
          <a:xfrm>
            <a:off x="6806450" y="3571932"/>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endParaRPr kumimoji="1" lang="en-GB" altLang="zh-CN" sz="1000" dirty="0">
              <a:solidFill>
                <a:schemeClr val="tx1">
                  <a:lumMod val="50000"/>
                  <a:lumOff val="50000"/>
                </a:schemeClr>
              </a:solidFill>
              <a:cs typeface="+mn-ea"/>
              <a:sym typeface="+mn-lt"/>
            </a:endParaRPr>
          </a:p>
        </p:txBody>
      </p:sp>
      <p:sp>
        <p:nvSpPr>
          <p:cNvPr id="26" name="文本框 25"/>
          <p:cNvSpPr txBox="1"/>
          <p:nvPr/>
        </p:nvSpPr>
        <p:spPr>
          <a:xfrm>
            <a:off x="6806449" y="4654530"/>
            <a:ext cx="3013363" cy="461665"/>
          </a:xfrm>
          <a:prstGeom prst="rect">
            <a:avLst/>
          </a:prstGeom>
          <a:noFill/>
        </p:spPr>
        <p:txBody>
          <a:bodyPr wrap="square" rtlCol="0">
            <a:spAutoFit/>
          </a:bodyPr>
          <a:lstStyle/>
          <a:p>
            <a:pPr>
              <a:lnSpc>
                <a:spcPct val="120000"/>
              </a:lnSpc>
            </a:pPr>
            <a:r>
              <a:rPr kumimoji="1" lang="en-GB" altLang="zh-CN" sz="1000" dirty="0">
                <a:solidFill>
                  <a:schemeClr val="tx1">
                    <a:lumMod val="50000"/>
                    <a:lumOff val="50000"/>
                  </a:schemeClr>
                </a:solidFill>
                <a:cs typeface="+mn-ea"/>
                <a:sym typeface="+mn-lt"/>
              </a:rPr>
              <a:t>enter the relevant content you need here. thank you for downloading our ppt template file.</a:t>
            </a:r>
            <a:endParaRPr kumimoji="1" lang="en-GB" altLang="zh-CN" sz="1000" dirty="0">
              <a:solidFill>
                <a:schemeClr val="tx1">
                  <a:lumMod val="50000"/>
                  <a:lumOff val="50000"/>
                </a:schemeClr>
              </a:solidFill>
              <a:cs typeface="+mn-ea"/>
              <a:sym typeface="+mn-lt"/>
            </a:endParaRPr>
          </a:p>
        </p:txBody>
      </p:sp>
      <p:sp>
        <p:nvSpPr>
          <p:cNvPr id="19" name="圆角矩形 18"/>
          <p:cNvSpPr/>
          <p:nvPr/>
        </p:nvSpPr>
        <p:spPr>
          <a:xfrm>
            <a:off x="9237787" y="-5787377"/>
            <a:ext cx="4253122" cy="6909975"/>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7" name="圆角矩形 26"/>
          <p:cNvSpPr/>
          <p:nvPr/>
        </p:nvSpPr>
        <p:spPr>
          <a:xfrm>
            <a:off x="10089391" y="221629"/>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8" name="椭圆 27"/>
          <p:cNvSpPr/>
          <p:nvPr/>
        </p:nvSpPr>
        <p:spPr>
          <a:xfrm>
            <a:off x="9912745" y="988993"/>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9" name="TextBox 4"/>
          <p:cNvSpPr txBox="1"/>
          <p:nvPr/>
        </p:nvSpPr>
        <p:spPr>
          <a:xfrm>
            <a:off x="0" y="0"/>
            <a:ext cx="453650" cy="123111"/>
          </a:xfrm>
          <a:prstGeom prst="rect">
            <a:avLst/>
          </a:prstGeom>
          <a:noFill/>
        </p:spPr>
        <p:txBody>
          <a:bodyPr wrap="square" rtlCol="0">
            <a:spAutoFit/>
          </a:bodyPr>
          <a:lstStyle/>
          <a:p>
            <a:pPr>
              <a:lnSpc>
                <a:spcPct val="200000"/>
              </a:lnSpc>
            </a:pPr>
            <a:r>
              <a:rPr lang="zh-CN" altLang="en-US" sz="100" dirty="0">
                <a:solidFill>
                  <a:schemeClr val="tx1">
                    <a:alpha val="0"/>
                  </a:schemeClr>
                </a:solidFill>
                <a:cs typeface="+mn-ea"/>
                <a:sym typeface="+mn-lt"/>
              </a:rPr>
              <a:t>行业</a:t>
            </a:r>
            <a:r>
              <a:rPr lang="en-US" altLang="zh-CN" sz="100" dirty="0">
                <a:solidFill>
                  <a:schemeClr val="tx1">
                    <a:alpha val="0"/>
                  </a:schemeClr>
                </a:solidFill>
                <a:cs typeface="+mn-ea"/>
                <a:sym typeface="+mn-lt"/>
              </a:rPr>
              <a:t>PPT</a:t>
            </a:r>
            <a:r>
              <a:rPr lang="zh-CN" altLang="en-US" sz="100" dirty="0">
                <a:solidFill>
                  <a:schemeClr val="tx1">
                    <a:alpha val="0"/>
                  </a:schemeClr>
                </a:solidFill>
                <a:cs typeface="+mn-ea"/>
                <a:sym typeface="+mn-lt"/>
              </a:rPr>
              <a:t>模板</a:t>
            </a:r>
            <a:r>
              <a:rPr lang="en-US" altLang="zh-CN" sz="100" dirty="0">
                <a:solidFill>
                  <a:schemeClr val="tx1">
                    <a:alpha val="0"/>
                  </a:schemeClr>
                </a:solidFill>
                <a:cs typeface="+mn-ea"/>
                <a:sym typeface="+mn-lt"/>
              </a:rPr>
              <a:t>http://www.1ppt.com/hangye/</a:t>
            </a:r>
            <a:endParaRPr lang="en-US" altLang="zh-CN" sz="100" dirty="0">
              <a:solidFill>
                <a:schemeClr val="tx1">
                  <a:alpha val="0"/>
                </a:scheme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checkerboard(across)">
                                      <p:cBhvr>
                                        <p:cTn id="7" dur="500"/>
                                        <p:tgtEl>
                                          <p:spTgt spid="21"/>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checkerboard(across)">
                                      <p:cBhvr>
                                        <p:cTn id="10" dur="500"/>
                                        <p:tgtEl>
                                          <p:spTgt spid="22"/>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checkerboard(across)">
                                      <p:cBhvr>
                                        <p:cTn id="13" dur="500"/>
                                        <p:tgtEl>
                                          <p:spTgt spid="23"/>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checkerboard(across)">
                                      <p:cBhvr>
                                        <p:cTn id="16" dur="500"/>
                                        <p:tgtEl>
                                          <p:spTgt spid="24"/>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checkerboard(across)">
                                      <p:cBhvr>
                                        <p:cTn id="19" dur="500"/>
                                        <p:tgtEl>
                                          <p:spTgt spid="25"/>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checkerboard(across)">
                                      <p:cBhvr>
                                        <p:cTn id="2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2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381125" y="471170"/>
            <a:ext cx="9429750" cy="59150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2238375" y="-76200"/>
            <a:ext cx="7715250" cy="7010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200025" y="-861695"/>
            <a:ext cx="12592050" cy="85820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56845" y="-857250"/>
            <a:ext cx="12506325" cy="8572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56845" y="-876300"/>
            <a:ext cx="12506325" cy="8610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193165" y="1201420"/>
            <a:ext cx="10643870" cy="5340350"/>
          </a:xfrm>
          <a:prstGeom prst="rect">
            <a:avLst/>
          </a:prstGeom>
          <a:noFill/>
        </p:spPr>
        <p:txBody>
          <a:bodyPr wrap="square" rtlCol="0">
            <a:noAutofit/>
          </a:bodyPr>
          <a:p>
            <a:r>
              <a:rPr lang="zh-CN" altLang="en-US" sz="1200"/>
              <a:t>WSL（Windows Subsystem for Linux）和WSL 2是Windows操作系统提供的两个不同的子系统，用于在Windows上运行Linux应用程序。它们之间有一些重要的区别，如下所示：</a:t>
            </a:r>
            <a:endParaRPr lang="zh-CN" altLang="en-US" sz="1200"/>
          </a:p>
          <a:p>
            <a:endParaRPr lang="zh-CN" altLang="en-US" sz="1200"/>
          </a:p>
          <a:p>
            <a:r>
              <a:rPr lang="zh-CN" altLang="en-US" sz="1200"/>
              <a:t>架构：</a:t>
            </a:r>
            <a:endParaRPr lang="zh-CN" altLang="en-US" sz="1200"/>
          </a:p>
          <a:p>
            <a:endParaRPr lang="zh-CN" altLang="en-US" sz="1200"/>
          </a:p>
          <a:p>
            <a:r>
              <a:rPr lang="zh-CN" altLang="en-US" sz="1200"/>
              <a:t>WSL：WSL是第一代的Windows Subsystem for Linux，采用的是一个基于系统调用转发的实现方式。它在Windows内核和Linux二进制文件之间提供了一个兼容层，使得可以在Windows上运行原生的Linux应用程序。</a:t>
            </a:r>
            <a:endParaRPr lang="zh-CN" altLang="en-US" sz="1200"/>
          </a:p>
          <a:p>
            <a:r>
              <a:rPr lang="zh-CN" altLang="en-US" sz="1200"/>
              <a:t>WSL 2：WSL 2是第二代的Windows Subsystem for Linux，采用了全新的架构。它使用了一个轻量级的虚拟化技术，将完整的Linux内核嵌入到Windows中，从而提供了更高的兼容性和性能。</a:t>
            </a:r>
            <a:endParaRPr lang="zh-CN" altLang="en-US" sz="1200"/>
          </a:p>
          <a:p>
            <a:r>
              <a:rPr lang="zh-CN" altLang="en-US" sz="1200"/>
              <a:t>内核：</a:t>
            </a:r>
            <a:endParaRPr lang="zh-CN" altLang="en-US" sz="1200"/>
          </a:p>
          <a:p>
            <a:endParaRPr lang="zh-CN" altLang="en-US" sz="1200"/>
          </a:p>
          <a:p>
            <a:r>
              <a:rPr lang="zh-CN" altLang="en-US" sz="1200"/>
              <a:t>WSL：WSL使用了一个特殊的兼容层，将Linux系统调用转换为Windows系统调用。它并不运行完整的Linux内核，而是依赖于Windows操作系统的内核。</a:t>
            </a:r>
            <a:endParaRPr lang="zh-CN" altLang="en-US" sz="1200"/>
          </a:p>
          <a:p>
            <a:r>
              <a:rPr lang="zh-CN" altLang="en-US" sz="1200"/>
              <a:t>WSL 2：WSL 2使用了一个真正的Linux内核，它与Windows内核分离。这个Linux内核是基于微软的开源项目"WSL 2 Linux Kernel"构建的，它提供了更高的兼容性和更好的性能。</a:t>
            </a:r>
            <a:endParaRPr lang="zh-CN" altLang="en-US" sz="1200"/>
          </a:p>
          <a:p>
            <a:r>
              <a:rPr lang="zh-CN" altLang="en-US" sz="1200"/>
              <a:t>性能：</a:t>
            </a:r>
            <a:endParaRPr lang="zh-CN" altLang="en-US" sz="1200"/>
          </a:p>
          <a:p>
            <a:endParaRPr lang="zh-CN" altLang="en-US" sz="1200"/>
          </a:p>
          <a:p>
            <a:r>
              <a:rPr lang="zh-CN" altLang="en-US" sz="1200"/>
              <a:t>WSL：由于WSL是基于系统调用转发的实现方式，因此在文件系统性能和网络性能方面可能存在一些限制。对于大多数应用程序来说，WSL提供的性能已经足够好。</a:t>
            </a:r>
            <a:endParaRPr lang="zh-CN" altLang="en-US" sz="1200"/>
          </a:p>
          <a:p>
            <a:r>
              <a:rPr lang="zh-CN" altLang="en-US" sz="1200"/>
              <a:t>WSL 2：WSL 2通过运行真正的Linux内核，提供了更高的性能和更好的兼容性。它在文件系统性能、I/O性能和网络性能方面相对于WSL有显著的改进。</a:t>
            </a:r>
            <a:endParaRPr lang="zh-CN" altLang="en-US" sz="1200"/>
          </a:p>
          <a:p>
            <a:r>
              <a:rPr lang="zh-CN" altLang="en-US" sz="1200"/>
              <a:t>跨平台：</a:t>
            </a:r>
            <a:endParaRPr lang="zh-CN" altLang="en-US" sz="1200"/>
          </a:p>
          <a:p>
            <a:endParaRPr lang="zh-CN" altLang="en-US" sz="1200"/>
          </a:p>
          <a:p>
            <a:r>
              <a:rPr lang="zh-CN" altLang="en-US" sz="1200"/>
              <a:t>WSL：WSL是Windows操作系统的特定功能，只能在Windows上运行。</a:t>
            </a:r>
            <a:endParaRPr lang="zh-CN" altLang="en-US" sz="1200"/>
          </a:p>
          <a:p>
            <a:r>
              <a:rPr lang="zh-CN" altLang="en-US" sz="1200"/>
              <a:t>WSL 2：WSL 2的内核是一个独立的实体，可以作为虚拟机镜像在其他平台上运行，如Linux和macOS。</a:t>
            </a:r>
            <a:endParaRPr lang="zh-CN" altLang="en-US" sz="1200"/>
          </a:p>
          <a:p>
            <a:r>
              <a:rPr lang="zh-CN" altLang="en-US" sz="1200"/>
              <a:t>总的来说，WSL 2相对于WSL具有更好的性能和兼容性，特别是在文件系统和网络方面。然而，WSL 2需要较新的Windows版本支持，并且在资源消耗方面可能比WSL稍高。选择使用哪个版本取决于你的具体需求和系统配置。</a:t>
            </a:r>
            <a:endParaRPr lang="zh-CN" altLang="en-US" sz="1200"/>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193165" y="1296035"/>
            <a:ext cx="10478770" cy="5335270"/>
          </a:xfrm>
          <a:prstGeom prst="rect">
            <a:avLst/>
          </a:prstGeom>
          <a:noFill/>
        </p:spPr>
        <p:txBody>
          <a:bodyPr wrap="square" rtlCol="0">
            <a:noAutofit/>
          </a:bodyPr>
          <a:p>
            <a:r>
              <a:rPr lang="zh-CN" altLang="en-US" sz="1200"/>
              <a:t>下面是一些常用的WSL（Windows Subsystem for Linux）命令：</a:t>
            </a:r>
            <a:endParaRPr lang="zh-CN" altLang="en-US" sz="1200"/>
          </a:p>
          <a:p>
            <a:endParaRPr lang="zh-CN" altLang="en-US" sz="1200"/>
          </a:p>
          <a:p>
            <a:r>
              <a:rPr lang="zh-CN" altLang="en-US" sz="1200"/>
              <a:t>wsl：启动默认的WSL发行版（如果有多个发行版安装）。</a:t>
            </a:r>
            <a:endParaRPr lang="zh-CN" altLang="en-US" sz="1200"/>
          </a:p>
          <a:p>
            <a:endParaRPr lang="zh-CN" altLang="en-US" sz="1200"/>
          </a:p>
          <a:p>
            <a:r>
              <a:rPr lang="zh-CN" altLang="en-US" sz="1200"/>
              <a:t>wsl --set-default-version 2：将WSL默认版本设置为WSL 2。先确保已安装WSL 2，并且Windows版本支持。</a:t>
            </a:r>
            <a:endParaRPr lang="zh-CN" altLang="en-US" sz="1200"/>
          </a:p>
          <a:p>
            <a:endParaRPr lang="zh-CN" altLang="en-US" sz="1200"/>
          </a:p>
          <a:p>
            <a:r>
              <a:rPr lang="zh-CN" altLang="en-US" sz="1200"/>
              <a:t>wsl --set-version &lt;distribution name&gt; 2：将特定的WSL发行版（&lt;distribution name&gt;）设置为WSL 2。</a:t>
            </a:r>
            <a:endParaRPr lang="zh-CN" altLang="en-US" sz="1200"/>
          </a:p>
          <a:p>
            <a:endParaRPr lang="zh-CN" altLang="en-US" sz="1200"/>
          </a:p>
          <a:p>
            <a:r>
              <a:rPr lang="zh-CN" altLang="en-US" sz="1200"/>
              <a:t>wsl --list --verbose：列出已安装的WSL发行版，并显示它们的版本信息。</a:t>
            </a:r>
            <a:endParaRPr lang="zh-CN" altLang="en-US" sz="1200"/>
          </a:p>
          <a:p>
            <a:endParaRPr lang="zh-CN" altLang="en-US" sz="1200"/>
          </a:p>
          <a:p>
            <a:r>
              <a:rPr lang="zh-CN" altLang="en-US" sz="1200"/>
              <a:t>wsl --set-default &lt;distribution name&gt;：将指定的WSL发行版（&lt;distribution name&gt;）设置为默认发行版。</a:t>
            </a:r>
            <a:endParaRPr lang="zh-CN" altLang="en-US" sz="1200"/>
          </a:p>
          <a:p>
            <a:endParaRPr lang="zh-CN" altLang="en-US" sz="1200"/>
          </a:p>
          <a:p>
            <a:r>
              <a:rPr lang="zh-CN" altLang="en-US" sz="1200"/>
              <a:t>wsl --unregister &lt;distribution name&gt;：注销并删除指定的WSL发行版（&lt;distribution name&gt;）。</a:t>
            </a:r>
            <a:endParaRPr lang="zh-CN" altLang="en-US" sz="1200"/>
          </a:p>
          <a:p>
            <a:endParaRPr lang="zh-CN" altLang="en-US" sz="1200"/>
          </a:p>
          <a:p>
            <a:r>
              <a:rPr lang="zh-CN" altLang="en-US" sz="1200"/>
              <a:t>wsl --shutdown：关闭正在运行的所有WSL发行版。</a:t>
            </a:r>
            <a:endParaRPr lang="zh-CN" altLang="en-US" sz="1200"/>
          </a:p>
          <a:p>
            <a:endParaRPr lang="zh-CN" altLang="en-US" sz="1200"/>
          </a:p>
          <a:p>
            <a:r>
              <a:rPr lang="zh-CN" altLang="en-US" sz="1200"/>
              <a:t>wsl --export &lt;distribution name&gt; &lt;filename.tar&gt;：导出指定的WSL发行版（&lt;distribution name&gt;）到一个.tar文件。</a:t>
            </a:r>
            <a:endParaRPr lang="zh-CN" altLang="en-US" sz="1200"/>
          </a:p>
          <a:p>
            <a:endParaRPr lang="zh-CN" altLang="en-US" sz="1200"/>
          </a:p>
          <a:p>
            <a:r>
              <a:rPr lang="zh-CN" altLang="en-US" sz="1200"/>
              <a:t>wsl --import &lt;distribution name&gt; &lt;install location&gt; &lt;filename.tar&gt;：导入一个.tar文件作为新的WSL发行版（&lt;distribution name&gt;）到指定的安装位置（&lt;install location&gt;）。</a:t>
            </a:r>
            <a:endParaRPr lang="zh-CN" altLang="en-US" sz="1200"/>
          </a:p>
          <a:p>
            <a:endParaRPr lang="zh-CN" altLang="en-US" sz="1200"/>
          </a:p>
          <a:p>
            <a:r>
              <a:rPr lang="zh-CN" altLang="en-US" sz="1200"/>
              <a:t>wsl --user &lt;username&gt;：切换到指定的用户（&lt;username&gt;）会话。</a:t>
            </a:r>
            <a:endParaRPr lang="zh-CN" altLang="en-US" sz="1200"/>
          </a:p>
          <a:p>
            <a:endParaRPr lang="zh-CN" altLang="en-US" sz="1200"/>
          </a:p>
          <a:p>
            <a:r>
              <a:rPr lang="zh-CN" altLang="en-US" sz="1200"/>
              <a:t>这些命令涵盖了一些基本的WSL操作，包括启动、设置版本、管理发行版、导入/导出以及用户切换等。你还可以使用常见的Linux命令，如ls、cd、mkdir、rm等，在WSL环境中进行文件和目录操作。</a:t>
            </a:r>
            <a:endParaRPr lang="zh-CN" altLang="en-US" sz="1200"/>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2238375" y="-76200"/>
            <a:ext cx="7715250" cy="7010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952625" y="-76200"/>
            <a:ext cx="8286750" cy="7010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53135" y="825500"/>
            <a:ext cx="10836910" cy="5598160"/>
          </a:xfrm>
          <a:prstGeom prst="rect">
            <a:avLst/>
          </a:prstGeom>
          <a:noFill/>
        </p:spPr>
        <p:txBody>
          <a:bodyPr wrap="square" rtlCol="0">
            <a:noAutofit/>
          </a:bodyPr>
          <a:p>
            <a:r>
              <a:rPr lang="zh-CN" altLang="en-US" sz="1400"/>
              <a:t>PAC（Proxy Auto-Config）文件是一种用于自动配置代理服务器的文件格式。它包含一段JavaScript代码，用于根据特定规则决定哪些网络请求需要通过代理服务器进行转发，以及选择哪个代理服务器进行转发。</a:t>
            </a:r>
            <a:endParaRPr lang="zh-CN" altLang="en-US" sz="1400"/>
          </a:p>
          <a:p>
            <a:endParaRPr lang="zh-CN" altLang="en-US" sz="1400"/>
          </a:p>
          <a:p>
            <a:r>
              <a:rPr lang="zh-CN" altLang="en-US" sz="1400"/>
              <a:t>PAC文件的作用是根据特定条件动态选择代理服务器，以便在不同的网络环境中自动切换和配置代理。这样可以根据需要自动路由网络流量，提供更灵活、智能的代理策略，并且可以根据网络请求的目标地址、源地址、协议等因素进行动态调整。</a:t>
            </a:r>
            <a:endParaRPr lang="zh-CN" altLang="en-US" sz="1400"/>
          </a:p>
          <a:p>
            <a:endParaRPr lang="zh-CN" altLang="en-US" sz="1400"/>
          </a:p>
          <a:p>
            <a:r>
              <a:rPr lang="zh-CN" altLang="en-US" sz="1400"/>
              <a:t>配置PAC文件的主要目的是实现以下功能：</a:t>
            </a:r>
            <a:endParaRPr lang="zh-CN" altLang="en-US" sz="1400"/>
          </a:p>
          <a:p>
            <a:endParaRPr lang="zh-CN" altLang="en-US" sz="1400"/>
          </a:p>
          <a:p>
            <a:r>
              <a:rPr lang="zh-CN" altLang="en-US" sz="1400"/>
              <a:t>访问控制：PAC文件可以根据特定规则限制或允许特定的网络请求通过代理服务器。例如，可以配置PAC文件来限制某些特定网站或IP地址的访问，或者只允许特定的域名通过代理。</a:t>
            </a:r>
            <a:endParaRPr lang="zh-CN" altLang="en-US" sz="1400"/>
          </a:p>
          <a:p>
            <a:endParaRPr lang="zh-CN" altLang="en-US" sz="1400"/>
          </a:p>
          <a:p>
            <a:r>
              <a:rPr lang="zh-CN" altLang="en-US" sz="1400"/>
              <a:t>内容过滤：PAC文件可以根据URL或其他条件过滤和修改网络请求的内容。这对于实现广告屏蔽、恶意网站过滤、网页内容修改等功能很有用。</a:t>
            </a:r>
            <a:endParaRPr lang="zh-CN" altLang="en-US" sz="1400"/>
          </a:p>
          <a:p>
            <a:endParaRPr lang="zh-CN" altLang="en-US" sz="1400"/>
          </a:p>
          <a:p>
            <a:r>
              <a:rPr lang="zh-CN" altLang="en-US" sz="1400"/>
              <a:t>负载均衡：在代理服务器集群中，PAC文件可以根据负载均衡算法选择合适的代理服务器。这样可以将请求分配到不同的服务器上，提高代理服务器的性能和可用性。</a:t>
            </a:r>
            <a:endParaRPr lang="zh-CN" altLang="en-US" sz="1400"/>
          </a:p>
          <a:p>
            <a:endParaRPr lang="zh-CN" altLang="en-US" sz="1400"/>
          </a:p>
          <a:p>
            <a:r>
              <a:rPr lang="zh-CN" altLang="en-US" sz="1400"/>
              <a:t>内网穿透：PAC文件还可以用于配置内网穿透，使得内部网络的请求通过代理服务器访问外部网络，实现安全访问和管理。</a:t>
            </a:r>
            <a:endParaRPr lang="zh-CN" altLang="en-US" sz="1400"/>
          </a:p>
          <a:p>
            <a:endParaRPr lang="zh-CN" altLang="en-US" sz="1400"/>
          </a:p>
          <a:p>
            <a:r>
              <a:rPr lang="zh-CN" altLang="en-US" sz="1400"/>
              <a:t>总的来说，配置PAC文件可以根据特定规则和条件智能地选择代理服务器，实现访问控制、内容过滤、负载均衡等功能，提供更灵活和智能的代理服务。</a:t>
            </a:r>
            <a:endParaRPr lang="zh-CN" altLang="en-US" sz="1400"/>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3943443" y="2715766"/>
            <a:ext cx="3977640" cy="1106805"/>
          </a:xfrm>
          <a:prstGeom prst="rect">
            <a:avLst/>
          </a:prstGeom>
          <a:noFill/>
        </p:spPr>
        <p:txBody>
          <a:bodyPr wrap="none" rtlCol="0">
            <a:spAutoFit/>
          </a:bodyPr>
          <a:lstStyle/>
          <a:p>
            <a:r>
              <a:rPr kumimoji="1" lang="zh-CN" altLang="en-US" sz="6600" b="1" dirty="0">
                <a:solidFill>
                  <a:schemeClr val="tx1">
                    <a:lumMod val="75000"/>
                    <a:lumOff val="25000"/>
                  </a:schemeClr>
                </a:solidFill>
                <a:cs typeface="+mn-ea"/>
                <a:sym typeface="+mn-lt"/>
              </a:rPr>
              <a:t>什么是</a:t>
            </a:r>
            <a:r>
              <a:rPr kumimoji="1" lang="en-US" altLang="zh-CN" sz="6600" b="1" dirty="0">
                <a:solidFill>
                  <a:schemeClr val="tx1">
                    <a:lumMod val="75000"/>
                    <a:lumOff val="25000"/>
                  </a:schemeClr>
                </a:solidFill>
                <a:cs typeface="+mn-ea"/>
                <a:sym typeface="+mn-lt"/>
              </a:rPr>
              <a:t>WSL</a:t>
            </a:r>
            <a:endParaRPr kumimoji="1" lang="en-US" altLang="zh-CN" sz="6600" b="1" dirty="0">
              <a:solidFill>
                <a:schemeClr val="tx1">
                  <a:lumMod val="75000"/>
                  <a:lumOff val="25000"/>
                </a:schemeClr>
              </a:solidFill>
              <a:cs typeface="+mn-ea"/>
              <a:sym typeface="+mn-lt"/>
            </a:endParaRPr>
          </a:p>
        </p:txBody>
      </p:sp>
      <p:sp>
        <p:nvSpPr>
          <p:cNvPr id="17" name="文本框 16"/>
          <p:cNvSpPr txBox="1"/>
          <p:nvPr/>
        </p:nvSpPr>
        <p:spPr>
          <a:xfrm>
            <a:off x="3952959" y="3789962"/>
            <a:ext cx="6192981" cy="534762"/>
          </a:xfrm>
          <a:prstGeom prst="rect">
            <a:avLst/>
          </a:prstGeom>
          <a:noFill/>
        </p:spPr>
        <p:txBody>
          <a:bodyPr wrap="square" rtlCol="0">
            <a:spAutoFit/>
          </a:bodyPr>
          <a:lstStyle/>
          <a:p>
            <a:pPr>
              <a:lnSpc>
                <a:spcPct val="150000"/>
              </a:lnSpc>
            </a:pPr>
            <a:r>
              <a:rPr kumimoji="1" lang="en-GB" altLang="zh-CN" sz="1000" dirty="0">
                <a:solidFill>
                  <a:schemeClr val="tx1">
                    <a:lumMod val="50000"/>
                    <a:lumOff val="50000"/>
                  </a:schemeClr>
                </a:solidFill>
                <a:cs typeface="+mn-ea"/>
                <a:sym typeface="+mn-lt"/>
              </a:rPr>
              <a:t>your content is entered here, or by copying your text, select paste in this box and choose to retain only text. your content is typed here, or by copying your text, select paste in this box.</a:t>
            </a:r>
            <a:endParaRPr kumimoji="1" lang="en-GB" altLang="zh-CN" sz="1000" dirty="0">
              <a:solidFill>
                <a:schemeClr val="tx1">
                  <a:lumMod val="50000"/>
                  <a:lumOff val="50000"/>
                </a:schemeClr>
              </a:solidFill>
              <a:cs typeface="+mn-ea"/>
              <a:sym typeface="+mn-lt"/>
            </a:endParaRPr>
          </a:p>
        </p:txBody>
      </p:sp>
      <p:sp>
        <p:nvSpPr>
          <p:cNvPr id="18" name="文本框 17"/>
          <p:cNvSpPr txBox="1"/>
          <p:nvPr/>
        </p:nvSpPr>
        <p:spPr>
          <a:xfrm>
            <a:off x="2288535" y="2772323"/>
            <a:ext cx="1040670" cy="1015663"/>
          </a:xfrm>
          <a:prstGeom prst="rect">
            <a:avLst/>
          </a:prstGeom>
          <a:noFill/>
        </p:spPr>
        <p:txBody>
          <a:bodyPr wrap="none" rtlCol="0">
            <a:spAutoFit/>
          </a:bodyPr>
          <a:lstStyle/>
          <a:p>
            <a:r>
              <a:rPr kumimoji="1" lang="en-US" altLang="zh-CN" sz="6000" dirty="0">
                <a:solidFill>
                  <a:schemeClr val="tx1">
                    <a:lumMod val="75000"/>
                    <a:lumOff val="25000"/>
                  </a:schemeClr>
                </a:solidFill>
                <a:cs typeface="+mn-ea"/>
                <a:sym typeface="+mn-lt"/>
              </a:rPr>
              <a:t>01</a:t>
            </a:r>
            <a:endParaRPr kumimoji="1" lang="zh-CN" altLang="en-US" sz="6000" dirty="0">
              <a:solidFill>
                <a:schemeClr val="tx1">
                  <a:lumMod val="75000"/>
                  <a:lumOff val="25000"/>
                </a:schemeClr>
              </a:solidFill>
              <a:cs typeface="+mn-ea"/>
              <a:sym typeface="+mn-lt"/>
            </a:endParaRPr>
          </a:p>
        </p:txBody>
      </p:sp>
      <p:sp>
        <p:nvSpPr>
          <p:cNvPr id="14" name="圆角矩形 13"/>
          <p:cNvSpPr/>
          <p:nvPr/>
        </p:nvSpPr>
        <p:spPr>
          <a:xfrm>
            <a:off x="599773" y="341832"/>
            <a:ext cx="11027450" cy="6072659"/>
          </a:xfrm>
          <a:prstGeom prst="roundRect">
            <a:avLst>
              <a:gd name="adj" fmla="val 12005"/>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9" name="圆角矩形 18"/>
          <p:cNvSpPr/>
          <p:nvPr/>
        </p:nvSpPr>
        <p:spPr>
          <a:xfrm flipV="1">
            <a:off x="-115541" y="-407846"/>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0" name="椭圆 19"/>
          <p:cNvSpPr/>
          <p:nvPr/>
        </p:nvSpPr>
        <p:spPr>
          <a:xfrm flipV="1">
            <a:off x="423127" y="1473120"/>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1" name="圆角矩形 20"/>
          <p:cNvSpPr/>
          <p:nvPr/>
        </p:nvSpPr>
        <p:spPr>
          <a:xfrm>
            <a:off x="8889914" y="5146184"/>
            <a:ext cx="3937435" cy="2042354"/>
          </a:xfrm>
          <a:prstGeom prst="roundRect">
            <a:avLst>
              <a:gd name="adj" fmla="val 15038"/>
            </a:avLst>
          </a:pr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22" name="椭圆 21"/>
          <p:cNvSpPr/>
          <p:nvPr/>
        </p:nvSpPr>
        <p:spPr>
          <a:xfrm>
            <a:off x="11450577" y="4969538"/>
            <a:ext cx="353291" cy="35329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checkerboard(across)">
                                      <p:cBhvr>
                                        <p:cTn id="7" dur="500"/>
                                        <p:tgtEl>
                                          <p:spTgt spid="18"/>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checkerboard(across)">
                                      <p:cBhvr>
                                        <p:cTn id="10" dur="500"/>
                                        <p:tgtEl>
                                          <p:spTgt spid="16"/>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checkerboard(across)">
                                      <p:cBhvr>
                                        <p:cTn id="1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98195" y="962025"/>
            <a:ext cx="11058525" cy="5688330"/>
          </a:xfrm>
          <a:prstGeom prst="rect">
            <a:avLst/>
          </a:prstGeom>
          <a:noFill/>
        </p:spPr>
        <p:txBody>
          <a:bodyPr wrap="square" rtlCol="0">
            <a:noAutofit/>
          </a:bodyPr>
          <a:p>
            <a:r>
              <a:rPr lang="zh-CN" altLang="en-US" sz="1400"/>
              <a:t>pacproxy</a:t>
            </a:r>
            <a:endParaRPr lang="zh-CN" altLang="en-US" sz="1400"/>
          </a:p>
          <a:p>
            <a:r>
              <a:rPr lang="zh-CN" altLang="en-US" sz="1400"/>
              <a:t>Build Status</a:t>
            </a:r>
            <a:endParaRPr lang="zh-CN" altLang="en-US" sz="1400"/>
          </a:p>
          <a:p>
            <a:endParaRPr lang="zh-CN" altLang="en-US" sz="1400"/>
          </a:p>
          <a:p>
            <a:r>
              <a:rPr lang="zh-CN" altLang="en-US" sz="1400"/>
              <a:t>A no-frills local HTTP proxy server powered by a proxy auto-config (PAC) file. Especially handy when you are working in an environment with many different proxy servers and your applications don't support proxy auto-configuration.</a:t>
            </a:r>
            <a:endParaRPr lang="zh-CN" altLang="en-US" sz="1400"/>
          </a:p>
          <a:p>
            <a:endParaRPr lang="zh-CN" altLang="en-US" sz="1400"/>
          </a:p>
          <a:p>
            <a:r>
              <a:rPr lang="zh-CN" altLang="en-US" sz="1400"/>
              <a:t>$ ./pacproxy -h</a:t>
            </a:r>
            <a:endParaRPr lang="zh-CN" altLang="en-US" sz="1400"/>
          </a:p>
          <a:p>
            <a:r>
              <a:rPr lang="zh-CN" altLang="en-US" sz="1400"/>
              <a:t>pacproxy v2.0.6</a:t>
            </a:r>
            <a:endParaRPr lang="zh-CN" altLang="en-US" sz="1400"/>
          </a:p>
          <a:p>
            <a:endParaRPr lang="zh-CN" altLang="en-US" sz="1400"/>
          </a:p>
          <a:p>
            <a:r>
              <a:rPr lang="zh-CN" altLang="en-US" sz="1400"/>
              <a:t>A no-frills local HTTP proxy server powered by a proxy auto-config (PAC) file</a:t>
            </a:r>
            <a:endParaRPr lang="zh-CN" altLang="en-US" sz="1400"/>
          </a:p>
          <a:p>
            <a:r>
              <a:rPr lang="zh-CN" altLang="en-US" sz="1400"/>
              <a:t>https://github.com/williambailey/pacproxy</a:t>
            </a:r>
            <a:endParaRPr lang="zh-CN" altLang="en-US" sz="1400"/>
          </a:p>
          <a:p>
            <a:endParaRPr lang="zh-CN" altLang="en-US" sz="1400"/>
          </a:p>
          <a:p>
            <a:r>
              <a:rPr lang="zh-CN" altLang="en-US" sz="1400"/>
              <a:t>Usage:</a:t>
            </a:r>
            <a:endParaRPr lang="zh-CN" altLang="en-US" sz="1400"/>
          </a:p>
          <a:p>
            <a:r>
              <a:rPr lang="zh-CN" altLang="en-US" sz="1400"/>
              <a:t>  -c string</a:t>
            </a:r>
            <a:endParaRPr lang="zh-CN" altLang="en-US" sz="1400"/>
          </a:p>
          <a:p>
            <a:r>
              <a:rPr lang="zh-CN" altLang="en-US" sz="1400"/>
              <a:t>        PAC file name, url or javascript to use (required)</a:t>
            </a:r>
            <a:endParaRPr lang="zh-CN" altLang="en-US" sz="1400"/>
          </a:p>
          <a:p>
            <a:r>
              <a:rPr lang="zh-CN" altLang="en-US" sz="1400"/>
              <a:t>  -l string</a:t>
            </a:r>
            <a:endParaRPr lang="zh-CN" altLang="en-US" sz="1400"/>
          </a:p>
          <a:p>
            <a:r>
              <a:rPr lang="zh-CN" altLang="en-US" sz="1400"/>
              <a:t>        Interface and port to listen on (default "127.0.0.1:8080")</a:t>
            </a:r>
            <a:endParaRPr lang="zh-CN" altLang="en-US" sz="1400"/>
          </a:p>
          <a:p>
            <a:r>
              <a:rPr lang="zh-CN" altLang="en-US" sz="1400"/>
              <a:t>  -v    send verbose output to STDERR</a:t>
            </a:r>
            <a:endParaRPr lang="zh-CN" altLang="en-US" sz="1400"/>
          </a:p>
          <a:p>
            <a:r>
              <a:rPr lang="zh-CN" altLang="en-US" sz="1400"/>
              <a:t># shell 1</a:t>
            </a:r>
            <a:endParaRPr lang="zh-CN" altLang="en-US" sz="1400"/>
          </a:p>
          <a:p>
            <a:r>
              <a:rPr lang="zh-CN" altLang="en-US" sz="1400"/>
              <a:t>pacproxy -c 'function FindProxyForURL(url, host){ console.log("hello pac world!"); return "PROXY random.example.com:8080"; }'</a:t>
            </a:r>
            <a:endParaRPr lang="zh-CN" altLang="en-US" sz="1400"/>
          </a:p>
          <a:p>
            <a:r>
              <a:rPr lang="zh-CN" altLang="en-US" sz="1400"/>
              <a:t># shell 2</a:t>
            </a:r>
            <a:endParaRPr lang="zh-CN" altLang="en-US" sz="1400"/>
          </a:p>
          <a:p>
            <a:r>
              <a:rPr lang="zh-CN" altLang="en-US" sz="1400"/>
              <a:t>export http_proxy="127.0.0.1:8080"</a:t>
            </a:r>
            <a:endParaRPr lang="zh-CN" altLang="en-US" sz="1400"/>
          </a:p>
          <a:p>
            <a:r>
              <a:rPr lang="zh-CN" altLang="en-US" sz="1400"/>
              <a:t>export https_proxy="127.0.0.1:8080"</a:t>
            </a:r>
            <a:endParaRPr lang="zh-CN" altLang="en-US" sz="1400"/>
          </a:p>
          <a:p>
            <a:r>
              <a:rPr lang="zh-CN" altLang="en-US" sz="1400"/>
              <a:t>curl -I "http://www.example.com"</a:t>
            </a:r>
            <a:endParaRPr lang="zh-CN" altLang="en-US" sz="1400"/>
          </a:p>
        </p:txBody>
      </p:sp>
      <p:sp>
        <p:nvSpPr>
          <p:cNvPr id="7" name="文本框 6"/>
          <p:cNvSpPr txBox="1"/>
          <p:nvPr/>
        </p:nvSpPr>
        <p:spPr>
          <a:xfrm>
            <a:off x="4184650" y="327025"/>
            <a:ext cx="6377305" cy="368300"/>
          </a:xfrm>
          <a:prstGeom prst="rect">
            <a:avLst/>
          </a:prstGeom>
          <a:noFill/>
        </p:spPr>
        <p:txBody>
          <a:bodyPr wrap="square" rtlCol="0">
            <a:spAutoFit/>
          </a:bodyPr>
          <a:p>
            <a:r>
              <a:rPr lang="zh-CN" altLang="en-US"/>
              <a:t>https://github.com/williambailey/pacproxy</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738630" y="1556385"/>
            <a:ext cx="9105900" cy="3223895"/>
          </a:xfrm>
          <a:prstGeom prst="rect">
            <a:avLst/>
          </a:prstGeom>
          <a:noFill/>
        </p:spPr>
        <p:txBody>
          <a:bodyPr wrap="square" rtlCol="0">
            <a:noAutofit/>
          </a:bodyPr>
          <a:p>
            <a:r>
              <a:rPr lang="zh-CN" altLang="en-US"/>
              <a:t>当你想在你的个人电脑运行一个</a:t>
            </a:r>
            <a:r>
              <a:rPr lang="en-US" altLang="zh-CN"/>
              <a:t>linux</a:t>
            </a:r>
            <a:r>
              <a:rPr lang="zh-CN" altLang="en-US"/>
              <a:t>虚拟系统，用于学习和研究，你有</a:t>
            </a:r>
            <a:r>
              <a:rPr lang="zh-CN" altLang="en-US"/>
              <a:t>几种选择？</a:t>
            </a:r>
            <a:endParaRPr lang="zh-CN" altLang="en-US"/>
          </a:p>
          <a:p>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911975" y="889000"/>
            <a:ext cx="5197475" cy="5575300"/>
          </a:xfrm>
          <a:prstGeom prst="rect">
            <a:avLst/>
          </a:prstGeom>
          <a:noFill/>
        </p:spPr>
        <p:txBody>
          <a:bodyPr wrap="square" rtlCol="0">
            <a:noAutofit/>
          </a:bodyPr>
          <a:p>
            <a:r>
              <a:rPr lang="en-US" altLang="zh-CN" sz="1400"/>
              <a:t>VMware</a:t>
            </a:r>
            <a:endParaRPr lang="en-US" altLang="zh-CN" sz="1400"/>
          </a:p>
          <a:p>
            <a:r>
              <a:rPr lang="en-US" altLang="zh-CN" sz="1400"/>
              <a:t>优点：</a:t>
            </a:r>
            <a:endParaRPr lang="en-US" altLang="zh-CN" sz="1400"/>
          </a:p>
          <a:p>
            <a:r>
              <a:rPr lang="en-US" altLang="zh-CN" sz="1400"/>
              <a:t>真正的虚拟化：VMware提供了完整的虚拟化环境，允许你在Windows主机上同时运行多个操作系统，包括Linux、Windows和其他操作系统。这种虚拟化提供了隔离性和独立性，使每个虚拟机都可以像一个独立的计算机一样运行。</a:t>
            </a:r>
            <a:endParaRPr lang="en-US" altLang="zh-CN" sz="1400"/>
          </a:p>
          <a:p>
            <a:r>
              <a:rPr lang="en-US" altLang="zh-CN" sz="1400"/>
              <a:t>强大的功能：VMware提供了广泛的功能，包括快照、克隆、网络设置、资源管理等等。你可以在虚拟机中进行高级配置和管理，以满足不同的需求。</a:t>
            </a:r>
            <a:endParaRPr lang="en-US" altLang="zh-CN" sz="1400"/>
          </a:p>
          <a:p>
            <a:r>
              <a:rPr lang="en-US" altLang="zh-CN" sz="1400"/>
              <a:t>性能和稳定性：由于VMware是一个完整的虚拟化解决方案，它通常提供更好的性能和稳定性。虚拟机在物理硬件上运行，因此可以更好地利用计算机的资源，并提供更接近于实际硬件的性能。</a:t>
            </a:r>
            <a:endParaRPr lang="en-US" altLang="zh-CN" sz="1400"/>
          </a:p>
          <a:p>
            <a:endParaRPr lang="en-US" altLang="zh-CN" sz="1400"/>
          </a:p>
          <a:p>
            <a:r>
              <a:rPr lang="en-US" altLang="zh-CN" sz="1400"/>
              <a:t>VMware的缺点：</a:t>
            </a:r>
            <a:endParaRPr lang="en-US" altLang="zh-CN" sz="1400"/>
          </a:p>
          <a:p>
            <a:endParaRPr lang="en-US" altLang="zh-CN" sz="1400"/>
          </a:p>
          <a:p>
            <a:r>
              <a:rPr lang="en-US" altLang="zh-CN" sz="1400"/>
              <a:t>资源消耗：由于VMware需要在物理硬件上运行虚拟机，它需要更多的计算机资源，包括处理器、内存和存储空间。这可能会对主机系统的性能产生一定的影响。</a:t>
            </a:r>
            <a:endParaRPr lang="en-US" altLang="zh-CN" sz="1400"/>
          </a:p>
          <a:p>
            <a:r>
              <a:rPr lang="en-US" altLang="zh-CN" sz="1400"/>
              <a:t>较高的成本：VMware是一款商业软件，提供多个版本和许可证，其中一些版本可能需要付费。这对于个人用户或小型组织可能会成为一个不小的成本负担。</a:t>
            </a:r>
            <a:endParaRPr lang="en-US" altLang="zh-CN" sz="1400"/>
          </a:p>
        </p:txBody>
      </p:sp>
      <p:pic>
        <p:nvPicPr>
          <p:cNvPr id="3" name="图片 2"/>
          <p:cNvPicPr>
            <a:picLocks noChangeAspect="1"/>
          </p:cNvPicPr>
          <p:nvPr>
            <p:custDataLst>
              <p:tags r:id="rId1"/>
            </p:custDataLst>
          </p:nvPr>
        </p:nvPicPr>
        <p:blipFill>
          <a:blip r:embed="rId2"/>
          <a:stretch>
            <a:fillRect/>
          </a:stretch>
        </p:blipFill>
        <p:spPr>
          <a:xfrm>
            <a:off x="333375" y="1350645"/>
            <a:ext cx="6153150" cy="43529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911975" y="889000"/>
            <a:ext cx="5197475" cy="5575300"/>
          </a:xfrm>
          <a:prstGeom prst="rect">
            <a:avLst/>
          </a:prstGeom>
          <a:noFill/>
        </p:spPr>
        <p:txBody>
          <a:bodyPr wrap="square" rtlCol="0">
            <a:noAutofit/>
          </a:bodyPr>
          <a:p>
            <a:r>
              <a:rPr lang="en-US" altLang="zh-CN" sz="1400"/>
              <a:t>WSL的优点：</a:t>
            </a:r>
            <a:endParaRPr lang="en-US" altLang="zh-CN" sz="1400"/>
          </a:p>
          <a:p>
            <a:endParaRPr lang="en-US" altLang="zh-CN" sz="1400"/>
          </a:p>
          <a:p>
            <a:r>
              <a:rPr lang="en-US" altLang="zh-CN" sz="1400"/>
              <a:t>无需虚拟化：WSL是一种在Windows操作系统上运行Linux二进制文件的兼容层。它不需要虚拟化，因此可以在Windows主机上以较低的资源消耗运行Linux应用程序。</a:t>
            </a:r>
            <a:endParaRPr lang="en-US" altLang="zh-CN" sz="1400"/>
          </a:p>
          <a:p>
            <a:r>
              <a:rPr lang="en-US" altLang="zh-CN" sz="1400"/>
              <a:t>简化的集成：WSL提供了与Windows操作系统的紧密集成，包括对文件系统的访问、命令行工具的使用等。这使得在Windows环境中进行Linux开发和管理变得更加方便。</a:t>
            </a:r>
            <a:endParaRPr lang="en-US" altLang="zh-CN" sz="1400"/>
          </a:p>
          <a:p>
            <a:r>
              <a:rPr lang="en-US" altLang="zh-CN" sz="1400"/>
              <a:t>开发者友好：对于开发人员来说，WSL提供了一个便捷的环境来运行和测试Linux应用程序，同时仍可以使用Windows上的开发工具和编辑器。</a:t>
            </a:r>
            <a:endParaRPr lang="en-US" altLang="zh-CN" sz="1400"/>
          </a:p>
          <a:p>
            <a:r>
              <a:rPr lang="en-US" altLang="zh-CN" sz="1400"/>
              <a:t>WSL的缺点：</a:t>
            </a:r>
            <a:endParaRPr lang="en-US" altLang="zh-CN" sz="1400"/>
          </a:p>
          <a:p>
            <a:endParaRPr lang="en-US" altLang="zh-CN" sz="1400"/>
          </a:p>
          <a:p>
            <a:r>
              <a:rPr lang="en-US" altLang="zh-CN" sz="1400"/>
              <a:t>不完全的Linux环境：WSL虽然可以运行大多数常见的Linux应用程序，但由于其不是一个完整的虚拟化环境，某些特定的功能和应用程序可能不被支持。</a:t>
            </a:r>
            <a:endParaRPr lang="en-US" altLang="zh-CN" sz="1400"/>
          </a:p>
          <a:p>
            <a:r>
              <a:rPr lang="en-US" altLang="zh-CN" sz="1400"/>
              <a:t>性能限制：相较于真正的虚拟化环境，WSL可能在性能方面有一定的限制。尤其是对于需要较高计算资源或图形渲染的应用程序，性能可能会受到影响。</a:t>
            </a:r>
            <a:endParaRPr lang="en-US" altLang="zh-CN" sz="1400"/>
          </a:p>
          <a:p>
            <a:r>
              <a:rPr lang="en-US" altLang="zh-CN" sz="1400"/>
              <a:t>综上所述，VMware适用于需要在Windows主机上同时运行多个操作系统的场景，提供更高的隔离性和功能，但需要更多的计算机资源和可能的成本投入。WSL适用于在Windows环境中轻量级地运行Linux应用程序和开发，提供方便的集成和较低的资源消耗，但在某些功能和性能方面可能有限制。选择哪种技术取决于你的具体需求和优先权。</a:t>
            </a:r>
            <a:endParaRPr lang="en-US" altLang="zh-CN" sz="1400"/>
          </a:p>
        </p:txBody>
      </p:sp>
      <p:pic>
        <p:nvPicPr>
          <p:cNvPr id="4" name="图片 3"/>
          <p:cNvPicPr>
            <a:picLocks noChangeAspect="1"/>
          </p:cNvPicPr>
          <p:nvPr>
            <p:custDataLst>
              <p:tags r:id="rId1"/>
            </p:custDataLst>
          </p:nvPr>
        </p:nvPicPr>
        <p:blipFill>
          <a:blip r:embed="rId2"/>
          <a:stretch>
            <a:fillRect/>
          </a:stretch>
        </p:blipFill>
        <p:spPr>
          <a:xfrm>
            <a:off x="1208405" y="1728470"/>
            <a:ext cx="2936240" cy="37979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custDataLst>
              <p:tags r:id="rId1"/>
            </p:custDataLst>
          </p:nvPr>
        </p:nvPicPr>
        <p:blipFill>
          <a:blip r:embed="rId2"/>
          <a:stretch>
            <a:fillRect/>
          </a:stretch>
        </p:blipFill>
        <p:spPr>
          <a:xfrm>
            <a:off x="2056130" y="-640715"/>
            <a:ext cx="8286750" cy="7010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custDataLst>
              <p:tags r:id="rId1"/>
            </p:custDataLst>
          </p:nvPr>
        </p:nvPicPr>
        <p:blipFill>
          <a:blip r:embed="rId2"/>
          <a:stretch>
            <a:fillRect/>
          </a:stretch>
        </p:blipFill>
        <p:spPr>
          <a:xfrm>
            <a:off x="2328545" y="852170"/>
            <a:ext cx="7534275" cy="51530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a:blip r:embed="rId2"/>
          <a:stretch>
            <a:fillRect/>
          </a:stretch>
        </p:blipFill>
        <p:spPr>
          <a:xfrm>
            <a:off x="1333500" y="-375920"/>
            <a:ext cx="9525000" cy="76104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timing>
    <p:tnLst>
      <p:par>
        <p:cTn id="1" dur="indefinite" restart="never" nodeType="tmRoot"/>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ISPRING_PRESENTATION_TITLE" val="PowerPoint 演示文稿"/>
  <p:tag name="ISPRING_FIRST_PUBLISH" val="1"/>
  <p:tag name="KSO_WPP_MARK_KEY" val="e0b31fbc-dd69-4fa4-9e08-ff364e41fd26"/>
  <p:tag name="COMMONDATA" val="eyJoZGlkIjoiY2FlZDNiZDY3Y2JlNWIwNjhlODcxYzAwYzk3Nzg0MDUifQ=="/>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islus3pf">
      <a:majorFont>
        <a:latin typeface="造字工房悦黑体验版纤细体"/>
        <a:ea typeface="造字工房悦黑体验版纤细体"/>
        <a:cs typeface=""/>
      </a:majorFont>
      <a:minorFont>
        <a:latin typeface="造字工房悦黑体验版纤细体"/>
        <a:ea typeface="造字工房悦黑体验版纤细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4834</Words>
  <Application>WPS 演示</Application>
  <PresentationFormat>宽屏</PresentationFormat>
  <Paragraphs>143</Paragraphs>
  <Slides>30</Slides>
  <Notes>20</Notes>
  <HiddenSlides>0</HiddenSlides>
  <MMClips>0</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30</vt:i4>
      </vt:variant>
    </vt:vector>
  </HeadingPairs>
  <TitlesOfParts>
    <vt:vector size="47" baseType="lpstr">
      <vt:lpstr>Arial</vt:lpstr>
      <vt:lpstr>宋体</vt:lpstr>
      <vt:lpstr>Wingdings</vt:lpstr>
      <vt:lpstr>Arial</vt:lpstr>
      <vt:lpstr>思源黑体</vt:lpstr>
      <vt:lpstr>造字工房悦黑体验版纤细体</vt:lpstr>
      <vt:lpstr>黑体</vt:lpstr>
      <vt:lpstr>微软雅黑</vt:lpstr>
      <vt:lpstr>Times New Roman</vt:lpstr>
      <vt:lpstr>Arial Unicode MS</vt:lpstr>
      <vt:lpstr>等线</vt:lpstr>
      <vt:lpstr>Roboto Light</vt:lpstr>
      <vt:lpstr>Verdana</vt:lpstr>
      <vt:lpstr>Calibri</vt:lpstr>
      <vt:lpstr>造字工房悦黑体验版纤细体</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极简黑白</dc:title>
  <dc:creator>第一PPT</dc:creator>
  <cp:keywords>www.1ppt.com</cp:keywords>
  <dc:description>www.1ppt.com</dc:description>
  <cp:lastModifiedBy>Charles</cp:lastModifiedBy>
  <cp:revision>15</cp:revision>
  <dcterms:created xsi:type="dcterms:W3CDTF">2018-06-17T04:53:00Z</dcterms:created>
  <dcterms:modified xsi:type="dcterms:W3CDTF">2023-08-08T15:17:09Z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DC1139D8EC0C4FDEABA2DBB49A713C4D_12</vt:lpwstr>
  </property>
  <property fmtid="{D5CDD505-2E9C-101B-9397-08002B2CF9AE}" pid="3" name="KSOProductBuildVer">
    <vt:lpwstr>2052-11.1.0.14309</vt:lpwstr>
  </property>
</Properties>
</file>

<file path=docProps/thumbnail.jpeg>
</file>